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9" r:id="rId4"/>
    <p:sldId id="284" r:id="rId5"/>
    <p:sldId id="263" r:id="rId6"/>
    <p:sldId id="264" r:id="rId7"/>
    <p:sldId id="265" r:id="rId8"/>
    <p:sldId id="266" r:id="rId9"/>
    <p:sldId id="267" r:id="rId10"/>
    <p:sldId id="268" r:id="rId11"/>
    <p:sldId id="269" r:id="rId12"/>
    <p:sldId id="270" r:id="rId13"/>
    <p:sldId id="273" r:id="rId14"/>
    <p:sldId id="272" r:id="rId15"/>
    <p:sldId id="275" r:id="rId16"/>
    <p:sldId id="274" r:id="rId17"/>
    <p:sldId id="276" r:id="rId18"/>
    <p:sldId id="277" r:id="rId19"/>
    <p:sldId id="278" r:id="rId20"/>
    <p:sldId id="282" r:id="rId21"/>
    <p:sldId id="281" r:id="rId22"/>
    <p:sldId id="285" r:id="rId23"/>
    <p:sldId id="271" r:id="rId24"/>
    <p:sldId id="261" r:id="rId25"/>
    <p:sldId id="260" r:id="rId26"/>
    <p:sldId id="286" r:id="rId27"/>
    <p:sldId id="25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30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FBAED3-39F7-4AD2-BCD6-5DF5E3D4D95F}"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BAED3-39F7-4AD2-BCD6-5DF5E3D4D95F}"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E0FBAED3-39F7-4AD2-BCD6-5DF5E3D4D95F}"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FBAED3-39F7-4AD2-BCD6-5DF5E3D4D95F}"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FBAED3-39F7-4AD2-BCD6-5DF5E3D4D95F}" type="datetimeFigureOut">
              <a:rPr lang="en-US" smtClean="0"/>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FBAED3-39F7-4AD2-BCD6-5DF5E3D4D95F}" type="datetimeFigureOut">
              <a:rPr lang="en-US" smtClean="0"/>
              <a:t>7/28/2011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FBAED3-39F7-4AD2-BCD6-5DF5E3D4D95F}" type="datetimeFigureOut">
              <a:rPr lang="en-US" smtClean="0"/>
              <a:t>7/28/2011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BAED3-39F7-4AD2-BCD6-5DF5E3D4D95F}" type="datetimeFigureOut">
              <a:rPr lang="en-US" smtClean="0"/>
              <a:t>7/28/2011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FBAED3-39F7-4AD2-BCD6-5DF5E3D4D95F}" type="datetimeFigureOut">
              <a:rPr lang="en-US" smtClean="0"/>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BAD11-8EE2-4DF7-9EBC-6CBF0874139E}"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E0FBAED3-39F7-4AD2-BCD6-5DF5E3D4D95F}" type="datetimeFigureOut">
              <a:rPr lang="en-US" smtClean="0"/>
              <a:t>7/28/2011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F86BAD11-8EE2-4DF7-9EBC-6CBF0874139E}"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lifecircles-inc.com/Learningtheories/gestalt/gestalttheory.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umich.edu/~pbsgroup/"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eprints.qut.edu.au/3520/1/3520.pdf" TargetMode="External"/><Relationship Id="rId2" Type="http://schemas.openxmlformats.org/officeDocument/2006/relationships/hyperlink" Target="http://www.ted.com/talks/dan_meyer_math_curriculum_makeover.html" TargetMode="External"/><Relationship Id="rId1" Type="http://schemas.openxmlformats.org/officeDocument/2006/relationships/slideLayout" Target="../slideLayouts/slideLayout2.xml"/><Relationship Id="rId4" Type="http://schemas.openxmlformats.org/officeDocument/2006/relationships/hyperlink" Target="http://tsg.icme11.org/document/get/812"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79387"/>
            <a:ext cx="8534400" cy="147002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CI 512: Teaching and Learning</a:t>
            </a:r>
            <a:endParaRPr lang="en-US" dirty="0"/>
          </a:p>
        </p:txBody>
      </p:sp>
      <p:sp>
        <p:nvSpPr>
          <p:cNvPr id="5" name="Subtitle 2"/>
          <p:cNvSpPr>
            <a:spLocks noGrp="1"/>
          </p:cNvSpPr>
          <p:nvPr>
            <p:ph type="subTitle" idx="1"/>
          </p:nvPr>
        </p:nvSpPr>
        <p:spPr>
          <a:xfrm>
            <a:off x="838200" y="1620104"/>
            <a:ext cx="7117180" cy="3886200"/>
          </a:xfrm>
        </p:spPr>
        <p:txBody>
          <a:bodyPr>
            <a:normAutofit/>
          </a:bodyPr>
          <a:lstStyle/>
          <a:p>
            <a:r>
              <a:rPr lang="en-US" dirty="0" smtClean="0"/>
              <a:t>Thursday, 7/28: Week 2</a:t>
            </a:r>
          </a:p>
          <a:p>
            <a:endParaRPr lang="en-US" dirty="0"/>
          </a:p>
          <a:p>
            <a:r>
              <a:rPr lang="en-US" dirty="0"/>
              <a:t>	</a:t>
            </a:r>
            <a:r>
              <a:rPr lang="en-US" dirty="0" smtClean="0"/>
              <a:t>		</a:t>
            </a:r>
            <a:r>
              <a:rPr lang="en-US" dirty="0" err="1" smtClean="0"/>
              <a:t>Gestaltism</a:t>
            </a:r>
            <a:endParaRPr lang="en-US" dirty="0" smtClean="0"/>
          </a:p>
          <a:p>
            <a:r>
              <a:rPr lang="en-US" dirty="0"/>
              <a:t>	</a:t>
            </a:r>
            <a:r>
              <a:rPr lang="en-US" dirty="0" smtClean="0"/>
              <a:t>		Transfer and Realistic Education</a:t>
            </a:r>
          </a:p>
          <a:p>
            <a:r>
              <a:rPr lang="en-US" dirty="0"/>
              <a:t>	</a:t>
            </a:r>
            <a:r>
              <a:rPr lang="en-US" dirty="0" smtClean="0"/>
              <a:t>		</a:t>
            </a:r>
            <a:r>
              <a:rPr lang="en-US" dirty="0"/>
              <a:t>	</a:t>
            </a:r>
          </a:p>
        </p:txBody>
      </p:sp>
      <p:sp>
        <p:nvSpPr>
          <p:cNvPr id="2" name="Rectangle 1"/>
          <p:cNvSpPr/>
          <p:nvPr/>
        </p:nvSpPr>
        <p:spPr>
          <a:xfrm>
            <a:off x="609600" y="3886200"/>
            <a:ext cx="7924800" cy="2369880"/>
          </a:xfrm>
          <a:prstGeom prst="rect">
            <a:avLst/>
          </a:prstGeom>
        </p:spPr>
        <p:txBody>
          <a:bodyPr wrap="square">
            <a:spAutoFit/>
          </a:bodyPr>
          <a:lstStyle/>
          <a:p>
            <a:pPr algn="ctr"/>
            <a:r>
              <a:rPr lang="en-US" sz="3200" dirty="0" smtClean="0"/>
              <a:t>Warm-up: What </a:t>
            </a:r>
            <a:r>
              <a:rPr lang="en-US" sz="3200" dirty="0"/>
              <a:t>letter comes next in this sequence?</a:t>
            </a:r>
          </a:p>
          <a:p>
            <a:pPr algn="ctr"/>
            <a:endParaRPr lang="en-US" sz="3200" dirty="0"/>
          </a:p>
          <a:p>
            <a:pPr algn="ctr"/>
            <a:r>
              <a:rPr lang="en-US" sz="3200" dirty="0"/>
              <a:t>O T </a:t>
            </a:r>
            <a:r>
              <a:rPr lang="en-US" sz="3200" dirty="0" err="1"/>
              <a:t>T</a:t>
            </a:r>
            <a:r>
              <a:rPr lang="en-US" sz="3200" dirty="0"/>
              <a:t> F </a:t>
            </a:r>
            <a:r>
              <a:rPr lang="en-US" sz="3200" dirty="0" err="1"/>
              <a:t>F</a:t>
            </a:r>
            <a:r>
              <a:rPr lang="en-US" sz="3200" dirty="0"/>
              <a:t> S </a:t>
            </a:r>
            <a:r>
              <a:rPr lang="en-US" sz="3200" dirty="0" err="1"/>
              <a:t>S</a:t>
            </a:r>
            <a:r>
              <a:rPr lang="en-US" sz="3200" dirty="0"/>
              <a:t> __ </a:t>
            </a:r>
            <a:endParaRPr lang="en-US" sz="3200" dirty="0" smtClean="0"/>
          </a:p>
          <a:p>
            <a:pPr algn="ctr"/>
            <a:r>
              <a:rPr lang="en-US" sz="2000" dirty="0" smtClean="0"/>
              <a:t>(don’t speak if you find a solution)</a:t>
            </a:r>
            <a:endParaRPr lang="en-US" sz="2000" dirty="0"/>
          </a:p>
        </p:txBody>
      </p:sp>
    </p:spTree>
    <p:extLst>
      <p:ext uri="{BB962C8B-B14F-4D97-AF65-F5344CB8AC3E}">
        <p14:creationId xmlns:p14="http://schemas.microsoft.com/office/powerpoint/2010/main" val="3486835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762000"/>
            <a:ext cx="7239000" cy="5664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0830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Gestaltism</a:t>
            </a:r>
            <a:r>
              <a:rPr lang="en-US" dirty="0" smtClean="0"/>
              <a:t>: </a:t>
            </a:r>
            <a:r>
              <a:rPr lang="en-US" sz="2800" dirty="0" smtClean="0"/>
              <a:t>Applications to Learning</a:t>
            </a:r>
            <a:endParaRPr lang="en-US" sz="2800" dirty="0"/>
          </a:p>
        </p:txBody>
      </p:sp>
      <p:sp>
        <p:nvSpPr>
          <p:cNvPr id="3" name="Content Placeholder 2"/>
          <p:cNvSpPr>
            <a:spLocks noGrp="1"/>
          </p:cNvSpPr>
          <p:nvPr>
            <p:ph idx="1"/>
          </p:nvPr>
        </p:nvSpPr>
        <p:spPr>
          <a:xfrm>
            <a:off x="990600" y="1447800"/>
            <a:ext cx="7125112" cy="4051437"/>
          </a:xfrm>
        </p:spPr>
        <p:txBody>
          <a:bodyPr>
            <a:normAutofit/>
          </a:bodyPr>
          <a:lstStyle/>
          <a:p>
            <a:r>
              <a:rPr lang="en-US" sz="2400" dirty="0" smtClean="0"/>
              <a:t>Learning does not take place in linear fashion with the accumulation of small improvements over time</a:t>
            </a:r>
          </a:p>
          <a:p>
            <a:r>
              <a:rPr lang="en-US" sz="2400" dirty="0" smtClean="0"/>
              <a:t>Learning is characterized by an “Aha!” moment in which the pieces come together</a:t>
            </a:r>
          </a:p>
          <a:p>
            <a:r>
              <a:rPr lang="en-US" sz="2400" dirty="0" smtClean="0"/>
              <a:t>The steps leading up to such insights may yield little external results</a:t>
            </a:r>
          </a:p>
          <a:p>
            <a:r>
              <a:rPr lang="en-US" sz="2400" dirty="0" smtClean="0"/>
              <a:t>Something learned is not easily forgotten </a:t>
            </a:r>
          </a:p>
        </p:txBody>
      </p:sp>
    </p:spTree>
    <p:extLst>
      <p:ext uri="{BB962C8B-B14F-4D97-AF65-F5344CB8AC3E}">
        <p14:creationId xmlns:p14="http://schemas.microsoft.com/office/powerpoint/2010/main" val="3763276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a:t>
            </a:r>
            <a:endParaRPr lang="en-US" dirty="0"/>
          </a:p>
        </p:txBody>
      </p:sp>
      <p:sp>
        <p:nvSpPr>
          <p:cNvPr id="3" name="Content Placeholder 2"/>
          <p:cNvSpPr>
            <a:spLocks noGrp="1"/>
          </p:cNvSpPr>
          <p:nvPr>
            <p:ph idx="1"/>
          </p:nvPr>
        </p:nvSpPr>
        <p:spPr>
          <a:xfrm>
            <a:off x="990600" y="838200"/>
            <a:ext cx="7125112" cy="3191798"/>
          </a:xfrm>
        </p:spPr>
        <p:txBody>
          <a:bodyPr/>
          <a:lstStyle/>
          <a:p>
            <a:endParaRPr lang="en-US" dirty="0" smtClean="0">
              <a:hlinkClick r:id=""/>
            </a:endParaRPr>
          </a:p>
          <a:p>
            <a:r>
              <a:rPr lang="en-US" dirty="0" smtClean="0">
                <a:hlinkClick r:id=""/>
              </a:rPr>
              <a:t>http</a:t>
            </a:r>
            <a:r>
              <a:rPr lang="en-US" dirty="0">
                <a:hlinkClick r:id="rId2"/>
              </a:rPr>
              <a:t>://</a:t>
            </a:r>
            <a:r>
              <a:rPr lang="en-US" dirty="0" smtClean="0">
                <a:hlinkClick r:id="rId2"/>
              </a:rPr>
              <a:t>www.lifecircles-inc.com/Learningtheories/gestalt/gestalttheory.html</a:t>
            </a:r>
            <a:endParaRPr lang="en-US" dirty="0" smtClean="0"/>
          </a:p>
          <a:p>
            <a:r>
              <a:rPr lang="en-US" dirty="0" smtClean="0"/>
              <a:t>Rock, I. &amp; Palmer, J. (1990). The legacy of gestalt psychology. </a:t>
            </a:r>
            <a:r>
              <a:rPr lang="en-US" i="1" dirty="0" smtClean="0"/>
              <a:t>Scientific American </a:t>
            </a:r>
            <a:r>
              <a:rPr lang="en-US" dirty="0" smtClean="0"/>
              <a:t>263(10), 48-61.</a:t>
            </a:r>
            <a:endParaRPr lang="en-US" dirty="0"/>
          </a:p>
        </p:txBody>
      </p:sp>
    </p:spTree>
    <p:extLst>
      <p:ext uri="{BB962C8B-B14F-4D97-AF65-F5344CB8AC3E}">
        <p14:creationId xmlns:p14="http://schemas.microsoft.com/office/powerpoint/2010/main" val="3560837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a:t>
            </a:r>
            <a:endParaRPr lang="en-US" dirty="0"/>
          </a:p>
        </p:txBody>
      </p:sp>
      <p:sp>
        <p:nvSpPr>
          <p:cNvPr id="3" name="Content Placeholder 2"/>
          <p:cNvSpPr>
            <a:spLocks noGrp="1"/>
          </p:cNvSpPr>
          <p:nvPr>
            <p:ph idx="1"/>
          </p:nvPr>
        </p:nvSpPr>
        <p:spPr>
          <a:xfrm>
            <a:off x="990600" y="1371600"/>
            <a:ext cx="7125112" cy="4051437"/>
          </a:xfrm>
        </p:spPr>
        <p:txBody>
          <a:bodyPr>
            <a:normAutofit/>
          </a:bodyPr>
          <a:lstStyle/>
          <a:p>
            <a:r>
              <a:rPr lang="en-US" sz="2800" dirty="0" smtClean="0"/>
              <a:t>Transfer does not stand alone as a learning theory</a:t>
            </a:r>
          </a:p>
          <a:p>
            <a:r>
              <a:rPr lang="en-US" sz="2800" dirty="0" smtClean="0"/>
              <a:t>Implications for learning theory and teaching theory</a:t>
            </a:r>
          </a:p>
        </p:txBody>
      </p:sp>
    </p:spTree>
    <p:extLst>
      <p:ext uri="{BB962C8B-B14F-4D97-AF65-F5344CB8AC3E}">
        <p14:creationId xmlns:p14="http://schemas.microsoft.com/office/powerpoint/2010/main" val="3940210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Questions</a:t>
            </a:r>
            <a:endParaRPr lang="en-US" dirty="0"/>
          </a:p>
        </p:txBody>
      </p:sp>
      <p:sp>
        <p:nvSpPr>
          <p:cNvPr id="3" name="Content Placeholder 2"/>
          <p:cNvSpPr>
            <a:spLocks noGrp="1"/>
          </p:cNvSpPr>
          <p:nvPr>
            <p:ph idx="1"/>
          </p:nvPr>
        </p:nvSpPr>
        <p:spPr/>
        <p:txBody>
          <a:bodyPr>
            <a:normAutofit/>
          </a:bodyPr>
          <a:lstStyle/>
          <a:p>
            <a:r>
              <a:rPr lang="en-US" sz="2800" dirty="0" smtClean="0"/>
              <a:t>What is transfer?</a:t>
            </a:r>
          </a:p>
          <a:p>
            <a:r>
              <a:rPr lang="en-US" sz="2800" dirty="0" smtClean="0"/>
              <a:t>What is the difference between actor oriented transfer and traditional models of transfer?</a:t>
            </a:r>
          </a:p>
          <a:p>
            <a:r>
              <a:rPr lang="en-US" sz="2800" dirty="0" smtClean="0"/>
              <a:t>How does context affect transfer?</a:t>
            </a:r>
          </a:p>
          <a:p>
            <a:r>
              <a:rPr lang="en-US" sz="2800" dirty="0" smtClean="0"/>
              <a:t>What implications does transfer have for high school learning?</a:t>
            </a:r>
            <a:endParaRPr lang="en-US" sz="2800" dirty="0"/>
          </a:p>
        </p:txBody>
      </p:sp>
    </p:spTree>
    <p:extLst>
      <p:ext uri="{BB962C8B-B14F-4D97-AF65-F5344CB8AC3E}">
        <p14:creationId xmlns:p14="http://schemas.microsoft.com/office/powerpoint/2010/main" val="436515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3" y="990601"/>
            <a:ext cx="7125112" cy="4868198"/>
          </a:xfrm>
        </p:spPr>
        <p:txBody>
          <a:bodyPr/>
          <a:lstStyle/>
          <a:p>
            <a:pPr marL="0" indent="0">
              <a:buNone/>
            </a:pPr>
            <a:r>
              <a:rPr lang="en-US" sz="2400" dirty="0" smtClean="0"/>
              <a:t>“My </a:t>
            </a:r>
            <a:r>
              <a:rPr lang="en-US" sz="2400" dirty="0"/>
              <a:t>biggest concern about American education is that even our better students in our better schools are just going through the motions of education.  There is ample evidence that suggests an absence of understanding--the inability of students to take skills, and other apparent attainments and apply them successfully in new situations.  In the absence of flexibility and adaptability, the education that the students receive is worth little</a:t>
            </a:r>
            <a:r>
              <a:rPr lang="en-US" sz="2400" dirty="0" smtClean="0"/>
              <a:t>.”</a:t>
            </a:r>
          </a:p>
          <a:p>
            <a:pPr marL="0" indent="0">
              <a:buNone/>
            </a:pPr>
            <a:endParaRPr lang="en-US" sz="2400" dirty="0" smtClean="0"/>
          </a:p>
          <a:p>
            <a:pPr marL="0" indent="0">
              <a:spcBef>
                <a:spcPts val="0"/>
              </a:spcBef>
              <a:spcAft>
                <a:spcPts val="0"/>
              </a:spcAft>
              <a:buNone/>
            </a:pPr>
            <a:r>
              <a:rPr lang="en-US" dirty="0" smtClean="0"/>
              <a:t>                              Howard Gardner, Chair of Education at</a:t>
            </a:r>
          </a:p>
          <a:p>
            <a:pPr marL="0" indent="0">
              <a:spcBef>
                <a:spcPts val="0"/>
              </a:spcBef>
              <a:spcAft>
                <a:spcPts val="0"/>
              </a:spcAft>
              <a:buNone/>
            </a:pPr>
            <a:r>
              <a:rPr lang="en-US" dirty="0"/>
              <a:t> </a:t>
            </a:r>
            <a:r>
              <a:rPr lang="en-US" dirty="0" smtClean="0"/>
              <a:t>                             Harvard (1994)</a:t>
            </a:r>
            <a:endParaRPr lang="en-US" dirty="0"/>
          </a:p>
        </p:txBody>
      </p:sp>
    </p:spTree>
    <p:extLst>
      <p:ext uri="{BB962C8B-B14F-4D97-AF65-F5344CB8AC3E}">
        <p14:creationId xmlns:p14="http://schemas.microsoft.com/office/powerpoint/2010/main" val="40093353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Progressivism</a:t>
            </a:r>
            <a:endParaRPr lang="en-US" dirty="0"/>
          </a:p>
        </p:txBody>
      </p:sp>
      <p:sp>
        <p:nvSpPr>
          <p:cNvPr id="3" name="Content Placeholder 2"/>
          <p:cNvSpPr>
            <a:spLocks noGrp="1"/>
          </p:cNvSpPr>
          <p:nvPr>
            <p:ph idx="1"/>
          </p:nvPr>
        </p:nvSpPr>
        <p:spPr/>
        <p:txBody>
          <a:bodyPr/>
          <a:lstStyle/>
          <a:p>
            <a:r>
              <a:rPr lang="en-US" sz="2800" dirty="0"/>
              <a:t>Child-centered teaching theory</a:t>
            </a:r>
          </a:p>
          <a:p>
            <a:r>
              <a:rPr lang="en-US" sz="2800" dirty="0"/>
              <a:t>Children should learn through experience</a:t>
            </a:r>
          </a:p>
          <a:p>
            <a:r>
              <a:rPr lang="en-US" sz="2800" dirty="0"/>
              <a:t>Education and learning is social and interactive</a:t>
            </a:r>
          </a:p>
          <a:p>
            <a:endParaRPr lang="en-US" dirty="0"/>
          </a:p>
        </p:txBody>
      </p:sp>
    </p:spTree>
    <p:extLst>
      <p:ext uri="{BB962C8B-B14F-4D97-AF65-F5344CB8AC3E}">
        <p14:creationId xmlns:p14="http://schemas.microsoft.com/office/powerpoint/2010/main" val="325920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Progressivism Principles (1919)</a:t>
            </a:r>
            <a:endParaRPr lang="en-US" dirty="0"/>
          </a:p>
        </p:txBody>
      </p:sp>
      <p:sp>
        <p:nvSpPr>
          <p:cNvPr id="3" name="Content Placeholder 2"/>
          <p:cNvSpPr>
            <a:spLocks noGrp="1"/>
          </p:cNvSpPr>
          <p:nvPr>
            <p:ph idx="1"/>
          </p:nvPr>
        </p:nvSpPr>
        <p:spPr>
          <a:xfrm>
            <a:off x="990600" y="2209800"/>
            <a:ext cx="7125112" cy="4051437"/>
          </a:xfrm>
        </p:spPr>
        <p:txBody>
          <a:bodyPr/>
          <a:lstStyle/>
          <a:p>
            <a:pPr marL="457200" indent="-457200">
              <a:buAutoNum type="arabicPeriod"/>
            </a:pPr>
            <a:r>
              <a:rPr lang="en-US" sz="2000" dirty="0" smtClean="0"/>
              <a:t>Freedom </a:t>
            </a:r>
            <a:r>
              <a:rPr lang="en-US" sz="2000" dirty="0"/>
              <a:t>to develop naturally</a:t>
            </a:r>
          </a:p>
          <a:p>
            <a:pPr marL="457200" indent="-457200">
              <a:buAutoNum type="arabicPeriod"/>
            </a:pPr>
            <a:r>
              <a:rPr lang="en-US" sz="2000" dirty="0"/>
              <a:t>Interest the motive of all work</a:t>
            </a:r>
          </a:p>
          <a:p>
            <a:pPr marL="457200" indent="-457200">
              <a:buAutoNum type="arabicPeriod"/>
            </a:pPr>
            <a:r>
              <a:rPr lang="en-US" sz="2000" dirty="0"/>
              <a:t>The teacher as a guide, not a taskmaster</a:t>
            </a:r>
          </a:p>
          <a:p>
            <a:pPr marL="457200" indent="-457200">
              <a:buAutoNum type="arabicPeriod"/>
            </a:pPr>
            <a:r>
              <a:rPr lang="en-US" sz="2000" dirty="0"/>
              <a:t>Scientific study of pupil development</a:t>
            </a:r>
          </a:p>
          <a:p>
            <a:pPr marL="457200" indent="-457200">
              <a:buAutoNum type="arabicPeriod"/>
            </a:pPr>
            <a:r>
              <a:rPr lang="en-US" sz="2000" dirty="0"/>
              <a:t>Greater attention to all that affects the child’s physical development</a:t>
            </a:r>
          </a:p>
          <a:p>
            <a:pPr marL="457200" indent="-457200">
              <a:buAutoNum type="arabicPeriod"/>
            </a:pPr>
            <a:r>
              <a:rPr lang="en-US" sz="2000" dirty="0"/>
              <a:t>Cooperation between school and home to meet the needs of child life</a:t>
            </a:r>
          </a:p>
          <a:p>
            <a:pPr marL="457200" indent="-457200">
              <a:buAutoNum type="arabicPeriod"/>
            </a:pPr>
            <a:r>
              <a:rPr lang="en-US" sz="2000" dirty="0"/>
              <a:t>The progressive school as leader in educational </a:t>
            </a:r>
            <a:r>
              <a:rPr lang="en-US" sz="2000" dirty="0" smtClean="0"/>
              <a:t>movements</a:t>
            </a:r>
          </a:p>
          <a:p>
            <a:pPr marL="400050" lvl="1" indent="0">
              <a:buNone/>
            </a:pPr>
            <a:r>
              <a:rPr lang="en-US" dirty="0"/>
              <a:t>	</a:t>
            </a:r>
            <a:r>
              <a:rPr lang="en-US" dirty="0" smtClean="0"/>
              <a:t>		</a:t>
            </a:r>
            <a:r>
              <a:rPr lang="en-US" sz="2400" dirty="0" smtClean="0"/>
              <a:t>Progressive Education Association</a:t>
            </a:r>
            <a:endParaRPr lang="en-US" sz="2400" dirty="0"/>
          </a:p>
          <a:p>
            <a:pPr lvl="6"/>
            <a:endParaRPr lang="en-US" sz="2000" dirty="0"/>
          </a:p>
        </p:txBody>
      </p:sp>
    </p:spTree>
    <p:extLst>
      <p:ext uri="{BB962C8B-B14F-4D97-AF65-F5344CB8AC3E}">
        <p14:creationId xmlns:p14="http://schemas.microsoft.com/office/powerpoint/2010/main" val="20902075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Progressivism</a:t>
            </a:r>
            <a:endParaRPr lang="en-US" dirty="0"/>
          </a:p>
        </p:txBody>
      </p:sp>
      <p:sp>
        <p:nvSpPr>
          <p:cNvPr id="3" name="Content Placeholder 2"/>
          <p:cNvSpPr>
            <a:spLocks noGrp="1"/>
          </p:cNvSpPr>
          <p:nvPr>
            <p:ph idx="1"/>
          </p:nvPr>
        </p:nvSpPr>
        <p:spPr>
          <a:xfrm>
            <a:off x="1009443" y="1807361"/>
            <a:ext cx="4857957" cy="4051437"/>
          </a:xfrm>
        </p:spPr>
        <p:txBody>
          <a:bodyPr/>
          <a:lstStyle/>
          <a:p>
            <a:pPr marL="0" indent="0">
              <a:buNone/>
            </a:pPr>
            <a:r>
              <a:rPr lang="en-US" sz="2400" dirty="0" smtClean="0"/>
              <a:t>John Dewey (1859-1952)</a:t>
            </a:r>
          </a:p>
          <a:p>
            <a:r>
              <a:rPr lang="en-US" sz="2400" dirty="0"/>
              <a:t>Educational philosopher</a:t>
            </a:r>
          </a:p>
          <a:p>
            <a:r>
              <a:rPr lang="en-US" sz="2400" dirty="0"/>
              <a:t>Education as a means to reach one’s full potential</a:t>
            </a:r>
          </a:p>
          <a:p>
            <a:r>
              <a:rPr lang="en-US" sz="2400" dirty="0"/>
              <a:t>School as a primary means for social reform</a:t>
            </a:r>
          </a:p>
          <a:p>
            <a:r>
              <a:rPr lang="en-US" sz="2400" dirty="0"/>
              <a:t>Proponent of hands-on learning</a:t>
            </a:r>
          </a:p>
          <a:p>
            <a:pPr marL="0" indent="0">
              <a:buNone/>
            </a:pPr>
            <a:endParaRPr lang="en-US" dirty="0"/>
          </a:p>
        </p:txBody>
      </p:sp>
      <p:pic>
        <p:nvPicPr>
          <p:cNvPr id="4" name="Picture 2" descr="C:\Users\Carolyn\Desktop\Jen 690\Timeline\John_Dew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524000"/>
            <a:ext cx="2665602" cy="354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77313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Progressive Teaching Theories</a:t>
            </a:r>
            <a:endParaRPr lang="en-US" dirty="0"/>
          </a:p>
        </p:txBody>
      </p:sp>
      <p:sp>
        <p:nvSpPr>
          <p:cNvPr id="3" name="Content Placeholder 2"/>
          <p:cNvSpPr>
            <a:spLocks noGrp="1"/>
          </p:cNvSpPr>
          <p:nvPr>
            <p:ph idx="1"/>
          </p:nvPr>
        </p:nvSpPr>
        <p:spPr>
          <a:xfrm>
            <a:off x="990600" y="1828800"/>
            <a:ext cx="7125112" cy="3733800"/>
          </a:xfrm>
        </p:spPr>
        <p:txBody>
          <a:bodyPr>
            <a:noAutofit/>
          </a:bodyPr>
          <a:lstStyle/>
          <a:p>
            <a:r>
              <a:rPr lang="en-US" sz="2000" dirty="0" smtClean="0"/>
              <a:t>Realistic Mathematics Education (RME)</a:t>
            </a:r>
          </a:p>
          <a:p>
            <a:pPr lvl="1"/>
            <a:r>
              <a:rPr lang="en-US" sz="2000" dirty="0" smtClean="0"/>
              <a:t>Hans </a:t>
            </a:r>
            <a:r>
              <a:rPr lang="en-US" sz="2000" dirty="0" err="1" smtClean="0"/>
              <a:t>Freudenthal</a:t>
            </a:r>
            <a:r>
              <a:rPr lang="en-US" sz="2000" dirty="0"/>
              <a:t> </a:t>
            </a:r>
            <a:r>
              <a:rPr lang="en-US" sz="2000" dirty="0" smtClean="0"/>
              <a:t>(1973, 1991) and  </a:t>
            </a:r>
            <a:r>
              <a:rPr lang="en-US" sz="2000" dirty="0" err="1" smtClean="0"/>
              <a:t>Keono</a:t>
            </a:r>
            <a:r>
              <a:rPr lang="en-US" sz="2000" dirty="0" smtClean="0"/>
              <a:t> </a:t>
            </a:r>
            <a:r>
              <a:rPr lang="en-US" sz="2000" dirty="0" err="1" smtClean="0"/>
              <a:t>Gravenmeijer</a:t>
            </a:r>
            <a:r>
              <a:rPr lang="en-US" sz="2000" dirty="0" smtClean="0"/>
              <a:t> (1999, 2003)</a:t>
            </a:r>
          </a:p>
          <a:p>
            <a:pPr lvl="1"/>
            <a:r>
              <a:rPr lang="en-US" sz="2000" dirty="0" smtClean="0"/>
              <a:t>Focuses on guided reinvention of mathematics through experientially realistic situations</a:t>
            </a:r>
          </a:p>
          <a:p>
            <a:pPr lvl="1"/>
            <a:r>
              <a:rPr lang="en-US" sz="2000" dirty="0" smtClean="0"/>
              <a:t>Allows students opportunities to develop and formalize informal solution strategies</a:t>
            </a:r>
          </a:p>
          <a:p>
            <a:pPr lvl="1"/>
            <a:r>
              <a:rPr lang="en-US" sz="2000" dirty="0" smtClean="0"/>
              <a:t>Reinvention is both a collective and individual activity</a:t>
            </a:r>
            <a:endParaRPr lang="en-US" sz="2000" dirty="0"/>
          </a:p>
        </p:txBody>
      </p:sp>
    </p:spTree>
    <p:extLst>
      <p:ext uri="{BB962C8B-B14F-4D97-AF65-F5344CB8AC3E}">
        <p14:creationId xmlns:p14="http://schemas.microsoft.com/office/powerpoint/2010/main" val="1905817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Outline</a:t>
            </a:r>
            <a:br>
              <a:rPr lang="en-US" dirty="0" smtClean="0"/>
            </a:br>
            <a:r>
              <a:rPr lang="en-US" sz="2400" dirty="0" err="1" smtClean="0"/>
              <a:t>Gestaltism</a:t>
            </a:r>
            <a:r>
              <a:rPr lang="en-US" sz="2400" dirty="0" smtClean="0"/>
              <a:t>, Transfer and Realistic Education</a:t>
            </a:r>
            <a:endParaRPr lang="en-US" sz="2400" dirty="0"/>
          </a:p>
        </p:txBody>
      </p:sp>
      <p:sp>
        <p:nvSpPr>
          <p:cNvPr id="4" name="Content Placeholder 2"/>
          <p:cNvSpPr>
            <a:spLocks noGrp="1"/>
          </p:cNvSpPr>
          <p:nvPr>
            <p:ph idx="1"/>
          </p:nvPr>
        </p:nvSpPr>
        <p:spPr>
          <a:xfrm>
            <a:off x="990600" y="1981200"/>
            <a:ext cx="7125112" cy="4280037"/>
          </a:xfrm>
        </p:spPr>
        <p:txBody>
          <a:bodyPr>
            <a:normAutofit/>
          </a:bodyPr>
          <a:lstStyle/>
          <a:p>
            <a:pPr marL="0" indent="0">
              <a:buNone/>
            </a:pPr>
            <a:r>
              <a:rPr lang="en-US" dirty="0" smtClean="0"/>
              <a:t>Note Taker: Colin Douglas           Observer: Chai Young Kim</a:t>
            </a:r>
          </a:p>
          <a:p>
            <a:r>
              <a:rPr lang="en-US" dirty="0" smtClean="0"/>
              <a:t>Logistics (9:00-9:05) </a:t>
            </a:r>
          </a:p>
          <a:p>
            <a:r>
              <a:rPr lang="en-US" dirty="0" err="1" smtClean="0"/>
              <a:t>Gestaltism</a:t>
            </a:r>
            <a:r>
              <a:rPr lang="en-US" dirty="0" smtClean="0"/>
              <a:t> (9:05-9:15)</a:t>
            </a:r>
          </a:p>
          <a:p>
            <a:r>
              <a:rPr lang="en-US" dirty="0" smtClean="0"/>
              <a:t>Transfer</a:t>
            </a:r>
          </a:p>
          <a:p>
            <a:pPr lvl="1"/>
            <a:r>
              <a:rPr lang="en-US" dirty="0" smtClean="0"/>
              <a:t>Small Group Discussion (9:15-9:45)</a:t>
            </a:r>
          </a:p>
          <a:p>
            <a:pPr lvl="1"/>
            <a:r>
              <a:rPr lang="en-US" dirty="0" smtClean="0"/>
              <a:t>Whole Class (9:45-10:15)</a:t>
            </a:r>
          </a:p>
          <a:p>
            <a:r>
              <a:rPr lang="en-US" dirty="0" smtClean="0"/>
              <a:t>Progressivism and Realistic Education</a:t>
            </a:r>
          </a:p>
          <a:p>
            <a:pPr lvl="1"/>
            <a:r>
              <a:rPr lang="en-US" dirty="0" smtClean="0"/>
              <a:t>Whole Class (10:15-10:35)</a:t>
            </a:r>
          </a:p>
          <a:p>
            <a:pPr lvl="1"/>
            <a:r>
              <a:rPr lang="en-US" dirty="0" smtClean="0"/>
              <a:t>Small Group and Break (10:35-11:10)</a:t>
            </a:r>
          </a:p>
          <a:p>
            <a:pPr lvl="1"/>
            <a:r>
              <a:rPr lang="en-US" dirty="0" smtClean="0"/>
              <a:t>Whole Class (11:10-11:40)</a:t>
            </a:r>
          </a:p>
          <a:p>
            <a:r>
              <a:rPr lang="en-US" dirty="0" smtClean="0"/>
              <a:t>Observer Observations (11:40-11:45)</a:t>
            </a:r>
          </a:p>
          <a:p>
            <a:r>
              <a:rPr lang="en-US" dirty="0" smtClean="0"/>
              <a:t>Conclusions and Exit Cards (11:45-11:50)</a:t>
            </a:r>
          </a:p>
        </p:txBody>
      </p:sp>
    </p:spTree>
    <p:extLst>
      <p:ext uri="{BB962C8B-B14F-4D97-AF65-F5344CB8AC3E}">
        <p14:creationId xmlns:p14="http://schemas.microsoft.com/office/powerpoint/2010/main" val="2516232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lvl="1" indent="0">
              <a:buNone/>
            </a:pPr>
            <a:endParaRPr lang="en-US" sz="2400" dirty="0"/>
          </a:p>
          <a:p>
            <a:r>
              <a:rPr lang="en-US" sz="2400" dirty="0"/>
              <a:t>Project-Based Science Education (PBS)</a:t>
            </a:r>
          </a:p>
          <a:p>
            <a:pPr lvl="1"/>
            <a:r>
              <a:rPr lang="en-US" sz="2400" dirty="0"/>
              <a:t>Major initiative from University of Michigan (1991)</a:t>
            </a:r>
          </a:p>
          <a:p>
            <a:pPr lvl="1"/>
            <a:r>
              <a:rPr lang="en-US" sz="2400" dirty="0"/>
              <a:t>Science instruction centered around authentic inquiry based on meaningful </a:t>
            </a:r>
            <a:r>
              <a:rPr lang="en-US" sz="2400" dirty="0" smtClean="0"/>
              <a:t>questions</a:t>
            </a:r>
          </a:p>
          <a:p>
            <a:pPr lvl="1"/>
            <a:r>
              <a:rPr lang="en-US" sz="2400" dirty="0" smtClean="0"/>
              <a:t>Allow students to construct research questions and formulate hypotheses</a:t>
            </a:r>
          </a:p>
          <a:p>
            <a:pPr lvl="1"/>
            <a:r>
              <a:rPr lang="en-US" sz="2400" dirty="0">
                <a:hlinkClick r:id="rId2"/>
              </a:rPr>
              <a:t>http://www.umich.edu/~pbsgroup/</a:t>
            </a:r>
            <a:endParaRPr lang="en-US" sz="2400" dirty="0"/>
          </a:p>
          <a:p>
            <a:endParaRPr lang="en-US" dirty="0"/>
          </a:p>
        </p:txBody>
      </p:sp>
      <p:sp>
        <p:nvSpPr>
          <p:cNvPr id="4" name="Title 3"/>
          <p:cNvSpPr>
            <a:spLocks noGrp="1"/>
          </p:cNvSpPr>
          <p:nvPr>
            <p:ph type="title"/>
          </p:nvPr>
        </p:nvSpPr>
        <p:spPr/>
        <p:txBody>
          <a:bodyPr/>
          <a:lstStyle/>
          <a:p>
            <a:r>
              <a:rPr lang="en-US" dirty="0"/>
              <a:t>Modern Progressive Teaching Theories</a:t>
            </a:r>
          </a:p>
        </p:txBody>
      </p:sp>
    </p:spTree>
    <p:extLst>
      <p:ext uri="{BB962C8B-B14F-4D97-AF65-F5344CB8AC3E}">
        <p14:creationId xmlns:p14="http://schemas.microsoft.com/office/powerpoint/2010/main" val="41192210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Modern Progressive Teaching Theories</a:t>
            </a:r>
          </a:p>
        </p:txBody>
      </p:sp>
      <p:sp>
        <p:nvSpPr>
          <p:cNvPr id="3" name="Content Placeholder 2"/>
          <p:cNvSpPr>
            <a:spLocks noGrp="1"/>
          </p:cNvSpPr>
          <p:nvPr>
            <p:ph idx="1"/>
          </p:nvPr>
        </p:nvSpPr>
        <p:spPr/>
        <p:txBody>
          <a:bodyPr/>
          <a:lstStyle/>
          <a:p>
            <a:pPr lvl="1"/>
            <a:endParaRPr lang="en-US" sz="2400" dirty="0"/>
          </a:p>
          <a:p>
            <a:r>
              <a:rPr lang="en-US" sz="2400" dirty="0"/>
              <a:t>Mathematical Modeling</a:t>
            </a:r>
          </a:p>
          <a:p>
            <a:pPr lvl="1"/>
            <a:r>
              <a:rPr lang="en-US" dirty="0" smtClean="0"/>
              <a:t>Investigating problems within a “real life” context</a:t>
            </a:r>
          </a:p>
          <a:p>
            <a:pPr lvl="1"/>
            <a:r>
              <a:rPr lang="en-US" dirty="0" smtClean="0"/>
              <a:t>Focus on utilization of technology, inclusion of extra information and non-quantifiable data</a:t>
            </a:r>
            <a:endParaRPr lang="en-US" dirty="0"/>
          </a:p>
          <a:p>
            <a:pPr marL="914400" lvl="1" indent="-457200">
              <a:buNone/>
            </a:pPr>
            <a:r>
              <a:rPr lang="en-US" sz="1400" dirty="0">
                <a:hlinkClick r:id="rId2"/>
              </a:rPr>
              <a:t>http://www.ted.com/talks/dan_meyer_math_curriculum_makeover.html</a:t>
            </a:r>
            <a:endParaRPr lang="en-US" sz="1400" dirty="0" smtClean="0"/>
          </a:p>
          <a:p>
            <a:pPr marL="914400" lvl="1" indent="-457200">
              <a:buNone/>
            </a:pPr>
            <a:r>
              <a:rPr lang="en-US" sz="1400" dirty="0" err="1" smtClean="0"/>
              <a:t>Lesh</a:t>
            </a:r>
            <a:r>
              <a:rPr lang="en-US" sz="1400" dirty="0"/>
              <a:t>, R., &amp; English, L. D. (2005). Trends in the evolution of models and </a:t>
            </a:r>
            <a:r>
              <a:rPr lang="en-US" sz="1400" dirty="0" err="1"/>
              <a:t>modelling</a:t>
            </a:r>
            <a:r>
              <a:rPr lang="en-US" sz="1400" dirty="0"/>
              <a:t> perspectives </a:t>
            </a:r>
            <a:r>
              <a:rPr lang="en-US" sz="1400" dirty="0" smtClean="0"/>
              <a:t>on </a:t>
            </a:r>
            <a:r>
              <a:rPr lang="en-US" sz="1400" dirty="0"/>
              <a:t>mathematical learning and problem solving. In H. Chick &amp; J. Vincent (Eds.), Proceedings of </a:t>
            </a:r>
            <a:r>
              <a:rPr lang="en-US" sz="1400" dirty="0" smtClean="0"/>
              <a:t>the </a:t>
            </a:r>
            <a:r>
              <a:rPr lang="en-US" sz="1400" dirty="0"/>
              <a:t>29th Annual Conference of the International Group for the Psychology of Mathematics </a:t>
            </a:r>
            <a:r>
              <a:rPr lang="en-US" sz="1400" dirty="0" smtClean="0"/>
              <a:t>Education</a:t>
            </a:r>
            <a:r>
              <a:rPr lang="en-US" sz="1400" dirty="0"/>
              <a:t>. (pp. 192-196). University of </a:t>
            </a:r>
            <a:r>
              <a:rPr lang="en-US" sz="1400" dirty="0" smtClean="0"/>
              <a:t>Melbourne. </a:t>
            </a:r>
            <a:r>
              <a:rPr lang="en-US" sz="1400" dirty="0">
                <a:hlinkClick r:id="rId3"/>
              </a:rPr>
              <a:t>http://</a:t>
            </a:r>
            <a:r>
              <a:rPr lang="en-US" sz="1400" dirty="0" smtClean="0">
                <a:hlinkClick r:id="rId3"/>
              </a:rPr>
              <a:t>eprints.qut.edu.au/3520/1/3520.pdf</a:t>
            </a:r>
            <a:endParaRPr lang="en-US" sz="1400" dirty="0" smtClean="0"/>
          </a:p>
          <a:p>
            <a:pPr marL="914400" lvl="1" indent="-457200">
              <a:buNone/>
            </a:pPr>
            <a:r>
              <a:rPr lang="en-US" sz="1400" dirty="0">
                <a:hlinkClick r:id="rId4"/>
              </a:rPr>
              <a:t>http://</a:t>
            </a:r>
            <a:r>
              <a:rPr lang="en-US" sz="1400" dirty="0" smtClean="0">
                <a:hlinkClick r:id="rId4"/>
              </a:rPr>
              <a:t>tsg.icme11.org/document/get/812</a:t>
            </a:r>
            <a:r>
              <a:rPr lang="en-US" sz="1400" dirty="0" smtClean="0"/>
              <a:t> proceedings from 11th International Congress on Mathematics Education (2008)</a:t>
            </a:r>
          </a:p>
          <a:p>
            <a:pPr lvl="1"/>
            <a:endParaRPr lang="en-US" dirty="0"/>
          </a:p>
        </p:txBody>
      </p:sp>
    </p:spTree>
    <p:extLst>
      <p:ext uri="{BB962C8B-B14F-4D97-AF65-F5344CB8AC3E}">
        <p14:creationId xmlns:p14="http://schemas.microsoft.com/office/powerpoint/2010/main" val="13017568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124200"/>
            <a:ext cx="7125113" cy="924475"/>
          </a:xfrm>
        </p:spPr>
        <p:txBody>
          <a:bodyPr/>
          <a:lstStyle/>
          <a:p>
            <a:pPr algn="ctr"/>
            <a:r>
              <a:rPr lang="en-US" dirty="0" smtClean="0"/>
              <a:t>Volleyball Problem</a:t>
            </a:r>
            <a:endParaRPr lang="en-US" dirty="0"/>
          </a:p>
        </p:txBody>
      </p:sp>
    </p:spTree>
    <p:extLst>
      <p:ext uri="{BB962C8B-B14F-4D97-AF65-F5344CB8AC3E}">
        <p14:creationId xmlns:p14="http://schemas.microsoft.com/office/powerpoint/2010/main" val="15939976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3600" dirty="0"/>
              <a:t>What letter comes next in this sequence?</a:t>
            </a:r>
          </a:p>
          <a:p>
            <a:pPr algn="ctr"/>
            <a:endParaRPr lang="en-US" sz="3600" dirty="0"/>
          </a:p>
          <a:p>
            <a:pPr marL="0" indent="0" algn="ctr">
              <a:buNone/>
            </a:pPr>
            <a:r>
              <a:rPr lang="en-US" sz="3600" dirty="0"/>
              <a:t>O T </a:t>
            </a:r>
            <a:r>
              <a:rPr lang="en-US" sz="3600" dirty="0" err="1"/>
              <a:t>T</a:t>
            </a:r>
            <a:r>
              <a:rPr lang="en-US" sz="3600" dirty="0"/>
              <a:t> F </a:t>
            </a:r>
            <a:r>
              <a:rPr lang="en-US" sz="3600" dirty="0" err="1"/>
              <a:t>F</a:t>
            </a:r>
            <a:r>
              <a:rPr lang="en-US" sz="3600" dirty="0"/>
              <a:t> S </a:t>
            </a:r>
            <a:r>
              <a:rPr lang="en-US" sz="3600" dirty="0" err="1"/>
              <a:t>S</a:t>
            </a:r>
            <a:r>
              <a:rPr lang="en-US" sz="3600" dirty="0"/>
              <a:t> __ </a:t>
            </a:r>
          </a:p>
          <a:p>
            <a:endParaRPr lang="en-US" dirty="0"/>
          </a:p>
        </p:txBody>
      </p:sp>
    </p:spTree>
    <p:extLst>
      <p:ext uri="{BB962C8B-B14F-4D97-AF65-F5344CB8AC3E}">
        <p14:creationId xmlns:p14="http://schemas.microsoft.com/office/powerpoint/2010/main" val="11038621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Snapshot </a:t>
            </a:r>
            <a:r>
              <a:rPr lang="en-US" dirty="0"/>
              <a:t>Draft 2</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For 2 different learning experiences:</a:t>
            </a:r>
          </a:p>
          <a:p>
            <a:pPr marL="800100" lvl="1" indent="-342900">
              <a:buAutoNum type="arabicPeriod"/>
            </a:pPr>
            <a:r>
              <a:rPr lang="en-US" sz="2800" dirty="0" smtClean="0"/>
              <a:t> Describe the learning experience in a well written paragraph</a:t>
            </a:r>
          </a:p>
          <a:p>
            <a:pPr marL="800100" lvl="1" indent="-342900">
              <a:buAutoNum type="arabicPeriod"/>
            </a:pPr>
            <a:r>
              <a:rPr lang="en-US" sz="2800" dirty="0" smtClean="0"/>
              <a:t> Interpret that experience through the lens of at least two different learning theories</a:t>
            </a:r>
            <a:endParaRPr lang="en-US" sz="2800" dirty="0"/>
          </a:p>
        </p:txBody>
      </p:sp>
    </p:spTree>
    <p:extLst>
      <p:ext uri="{BB962C8B-B14F-4D97-AF65-F5344CB8AC3E}">
        <p14:creationId xmlns:p14="http://schemas.microsoft.com/office/powerpoint/2010/main" val="30069887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Recap</a:t>
            </a:r>
            <a:endParaRPr lang="en-US" dirty="0"/>
          </a:p>
        </p:txBody>
      </p:sp>
      <p:sp>
        <p:nvSpPr>
          <p:cNvPr id="3" name="Content Placeholder 2"/>
          <p:cNvSpPr>
            <a:spLocks noGrp="1"/>
          </p:cNvSpPr>
          <p:nvPr>
            <p:ph idx="1"/>
          </p:nvPr>
        </p:nvSpPr>
        <p:spPr>
          <a:xfrm>
            <a:off x="1066800" y="1447800"/>
            <a:ext cx="7125112" cy="4051437"/>
          </a:xfrm>
        </p:spPr>
        <p:txBody>
          <a:bodyPr/>
          <a:lstStyle/>
          <a:p>
            <a:r>
              <a:rPr lang="en-US" sz="2400" dirty="0" smtClean="0"/>
              <a:t>Plato’s Theory of Eternal Knowledge</a:t>
            </a:r>
          </a:p>
          <a:p>
            <a:r>
              <a:rPr lang="en-US" sz="2400" dirty="0" smtClean="0"/>
              <a:t>Locke’s “</a:t>
            </a:r>
            <a:r>
              <a:rPr lang="en-US" sz="2400" dirty="0" err="1" smtClean="0"/>
              <a:t>Tabla</a:t>
            </a:r>
            <a:r>
              <a:rPr lang="en-US" sz="2400" dirty="0" smtClean="0"/>
              <a:t> Rasa”</a:t>
            </a:r>
          </a:p>
          <a:p>
            <a:r>
              <a:rPr lang="en-US" sz="2400" dirty="0" smtClean="0"/>
              <a:t>Behaviorism</a:t>
            </a:r>
          </a:p>
          <a:p>
            <a:r>
              <a:rPr lang="en-US" sz="2400" dirty="0" err="1" smtClean="0"/>
              <a:t>Gestaltism</a:t>
            </a:r>
            <a:endParaRPr lang="en-US" sz="2400" dirty="0" smtClean="0"/>
          </a:p>
          <a:p>
            <a:r>
              <a:rPr lang="en-US" sz="2400" dirty="0" smtClean="0"/>
              <a:t>Progressivism and Realistic Education</a:t>
            </a:r>
          </a:p>
          <a:p>
            <a:endParaRPr lang="en-US" dirty="0"/>
          </a:p>
        </p:txBody>
      </p:sp>
    </p:spTree>
    <p:extLst>
      <p:ext uri="{BB962C8B-B14F-4D97-AF65-F5344CB8AC3E}">
        <p14:creationId xmlns:p14="http://schemas.microsoft.com/office/powerpoint/2010/main" val="22356447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a:t>
            </a:r>
            <a:endParaRPr lang="en-US" dirty="0"/>
          </a:p>
        </p:txBody>
      </p:sp>
      <p:sp>
        <p:nvSpPr>
          <p:cNvPr id="3" name="Content Placeholder 2"/>
          <p:cNvSpPr>
            <a:spLocks noGrp="1"/>
          </p:cNvSpPr>
          <p:nvPr>
            <p:ph idx="1"/>
          </p:nvPr>
        </p:nvSpPr>
        <p:spPr/>
        <p:txBody>
          <a:bodyPr>
            <a:normAutofit/>
          </a:bodyPr>
          <a:lstStyle/>
          <a:p>
            <a:pPr lvl="0"/>
            <a:r>
              <a:rPr lang="en-US" sz="2800" dirty="0" smtClean="0"/>
              <a:t>Ch</a:t>
            </a:r>
            <a:r>
              <a:rPr lang="en-US" sz="2800" dirty="0"/>
              <a:t>. 5 </a:t>
            </a:r>
            <a:r>
              <a:rPr lang="en-US" sz="2800" dirty="0" smtClean="0"/>
              <a:t>Phillips &amp; </a:t>
            </a:r>
            <a:r>
              <a:rPr lang="en-US" sz="2800" dirty="0" err="1" smtClean="0"/>
              <a:t>Soltis</a:t>
            </a:r>
            <a:r>
              <a:rPr lang="en-US" sz="2800" dirty="0" smtClean="0"/>
              <a:t> (Constructivism)</a:t>
            </a:r>
            <a:endParaRPr lang="en-US" sz="2800" dirty="0"/>
          </a:p>
          <a:p>
            <a:pPr lvl="0"/>
            <a:r>
              <a:rPr lang="en-US" sz="2800" dirty="0" smtClean="0"/>
              <a:t>Ch. 1 Brooks &amp; Brooks</a:t>
            </a:r>
            <a:endParaRPr lang="en-US" sz="2800" dirty="0"/>
          </a:p>
          <a:p>
            <a:pPr lvl="0"/>
            <a:r>
              <a:rPr lang="en-US" sz="2800" dirty="0" smtClean="0"/>
              <a:t>Any extra reading on </a:t>
            </a:r>
            <a:r>
              <a:rPr lang="en-US" sz="2800" dirty="0" err="1" smtClean="0"/>
              <a:t>Gestaltism</a:t>
            </a:r>
            <a:r>
              <a:rPr lang="en-US" sz="2800" dirty="0" smtClean="0"/>
              <a:t> or Progressivism for snapshots</a:t>
            </a:r>
          </a:p>
        </p:txBody>
      </p:sp>
    </p:spTree>
    <p:extLst>
      <p:ext uri="{BB962C8B-B14F-4D97-AF65-F5344CB8AC3E}">
        <p14:creationId xmlns:p14="http://schemas.microsoft.com/office/powerpoint/2010/main" val="103892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 Reflections</a:t>
            </a:r>
            <a:endParaRPr lang="en-US" dirty="0"/>
          </a:p>
        </p:txBody>
      </p:sp>
      <p:sp>
        <p:nvSpPr>
          <p:cNvPr id="3" name="Content Placeholder 2"/>
          <p:cNvSpPr>
            <a:spLocks noGrp="1"/>
          </p:cNvSpPr>
          <p:nvPr>
            <p:ph idx="1"/>
          </p:nvPr>
        </p:nvSpPr>
        <p:spPr>
          <a:xfrm>
            <a:off x="1009443" y="838200"/>
            <a:ext cx="7125112" cy="5562601"/>
          </a:xfrm>
        </p:spPr>
        <p:txBody>
          <a:bodyPr>
            <a:normAutofit/>
          </a:bodyPr>
          <a:lstStyle/>
          <a:p>
            <a:r>
              <a:rPr lang="en-US" sz="2800" dirty="0" smtClean="0"/>
              <a:t>Rate your level of participation today (0-3)</a:t>
            </a:r>
          </a:p>
          <a:p>
            <a:r>
              <a:rPr lang="en-US" sz="2800" dirty="0" smtClean="0"/>
              <a:t>Name one aspect of today’s class that was beneficial for you</a:t>
            </a:r>
          </a:p>
          <a:p>
            <a:r>
              <a:rPr lang="en-US" sz="2800" dirty="0" smtClean="0"/>
              <a:t>Name one aspect of today’s class that could be improved</a:t>
            </a:r>
            <a:endParaRPr lang="en-US" sz="2800" dirty="0"/>
          </a:p>
        </p:txBody>
      </p:sp>
    </p:spTree>
    <p:extLst>
      <p:ext uri="{BB962C8B-B14F-4D97-AF65-F5344CB8AC3E}">
        <p14:creationId xmlns:p14="http://schemas.microsoft.com/office/powerpoint/2010/main" val="546321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from Exit Cards</a:t>
            </a:r>
            <a:endParaRPr lang="en-US" dirty="0"/>
          </a:p>
        </p:txBody>
      </p:sp>
      <p:sp>
        <p:nvSpPr>
          <p:cNvPr id="3" name="Content Placeholder 2"/>
          <p:cNvSpPr>
            <a:spLocks noGrp="1"/>
          </p:cNvSpPr>
          <p:nvPr>
            <p:ph idx="1"/>
          </p:nvPr>
        </p:nvSpPr>
        <p:spPr/>
        <p:txBody>
          <a:bodyPr/>
          <a:lstStyle/>
          <a:p>
            <a:r>
              <a:rPr lang="en-US" sz="2800" dirty="0" smtClean="0"/>
              <a:t>How to teach conceptually?</a:t>
            </a:r>
          </a:p>
          <a:p>
            <a:r>
              <a:rPr lang="en-US" sz="2800" dirty="0" smtClean="0"/>
              <a:t>Many would like to see more international comparisons</a:t>
            </a:r>
          </a:p>
          <a:p>
            <a:r>
              <a:rPr lang="en-US" sz="2800" dirty="0"/>
              <a:t>Differing definitions of conceptual and procedural understanding</a:t>
            </a:r>
          </a:p>
          <a:p>
            <a:endParaRPr lang="en-US" dirty="0"/>
          </a:p>
        </p:txBody>
      </p:sp>
    </p:spTree>
    <p:extLst>
      <p:ext uri="{BB962C8B-B14F-4D97-AF65-F5344CB8AC3E}">
        <p14:creationId xmlns:p14="http://schemas.microsoft.com/office/powerpoint/2010/main" val="483841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905958" cy="924475"/>
          </a:xfrm>
        </p:spPr>
        <p:txBody>
          <a:bodyPr/>
          <a:lstStyle/>
          <a:p>
            <a:r>
              <a:rPr lang="en-US" dirty="0" smtClean="0"/>
              <a:t>Strands of Mathematical Proficiency</a:t>
            </a:r>
            <a:endParaRPr lang="en-US" dirty="0"/>
          </a:p>
        </p:txBody>
      </p:sp>
      <p:sp>
        <p:nvSpPr>
          <p:cNvPr id="3" name="Content Placeholder 2"/>
          <p:cNvSpPr>
            <a:spLocks noGrp="1"/>
          </p:cNvSpPr>
          <p:nvPr>
            <p:ph idx="1"/>
          </p:nvPr>
        </p:nvSpPr>
        <p:spPr>
          <a:xfrm>
            <a:off x="990600" y="1447800"/>
            <a:ext cx="7125112" cy="4051437"/>
          </a:xfrm>
        </p:spPr>
        <p:txBody>
          <a:bodyPr/>
          <a:lstStyle/>
          <a:p>
            <a:r>
              <a:rPr lang="en-US" i="1" dirty="0"/>
              <a:t>C</a:t>
            </a:r>
            <a:r>
              <a:rPr lang="en-US" i="1" dirty="0" smtClean="0"/>
              <a:t>onceptual </a:t>
            </a:r>
            <a:r>
              <a:rPr lang="en-US" i="1" dirty="0"/>
              <a:t>understanding</a:t>
            </a:r>
            <a:r>
              <a:rPr lang="en-US" dirty="0"/>
              <a:t>—comprehension of mathematical </a:t>
            </a:r>
            <a:r>
              <a:rPr lang="en-US" dirty="0" smtClean="0"/>
              <a:t>concepts, operations</a:t>
            </a:r>
            <a:r>
              <a:rPr lang="en-US" dirty="0"/>
              <a:t>, and relations</a:t>
            </a:r>
          </a:p>
          <a:p>
            <a:r>
              <a:rPr lang="en-US" i="1" dirty="0"/>
              <a:t>P</a:t>
            </a:r>
            <a:r>
              <a:rPr lang="en-US" i="1" dirty="0" smtClean="0"/>
              <a:t>rocedural </a:t>
            </a:r>
            <a:r>
              <a:rPr lang="en-US" i="1" dirty="0"/>
              <a:t>fluency</a:t>
            </a:r>
            <a:r>
              <a:rPr lang="en-US" dirty="0"/>
              <a:t>—skill in carrying out procedures flexibly, </a:t>
            </a:r>
            <a:r>
              <a:rPr lang="en-US" dirty="0" smtClean="0"/>
              <a:t>accurately, efficiently</a:t>
            </a:r>
            <a:r>
              <a:rPr lang="en-US" dirty="0"/>
              <a:t>, and appropriately</a:t>
            </a:r>
          </a:p>
          <a:p>
            <a:r>
              <a:rPr lang="en-US" i="1" dirty="0"/>
              <a:t>S</a:t>
            </a:r>
            <a:r>
              <a:rPr lang="en-US" i="1" dirty="0" smtClean="0"/>
              <a:t>trategic </a:t>
            </a:r>
            <a:r>
              <a:rPr lang="en-US" i="1" dirty="0"/>
              <a:t>competence</a:t>
            </a:r>
            <a:r>
              <a:rPr lang="en-US" dirty="0"/>
              <a:t>—ability to formulate, represent, and solve </a:t>
            </a:r>
            <a:r>
              <a:rPr lang="en-US" dirty="0" smtClean="0"/>
              <a:t>mathematical </a:t>
            </a:r>
            <a:r>
              <a:rPr lang="en-US" dirty="0"/>
              <a:t>problems</a:t>
            </a:r>
          </a:p>
          <a:p>
            <a:r>
              <a:rPr lang="en-US" i="1" dirty="0"/>
              <a:t>A</a:t>
            </a:r>
            <a:r>
              <a:rPr lang="en-US" i="1" dirty="0" smtClean="0"/>
              <a:t>daptive </a:t>
            </a:r>
            <a:r>
              <a:rPr lang="en-US" i="1" dirty="0"/>
              <a:t>reasoning</a:t>
            </a:r>
            <a:r>
              <a:rPr lang="en-US" dirty="0"/>
              <a:t>—capacity for logical thought, reflection, </a:t>
            </a:r>
            <a:r>
              <a:rPr lang="en-US" dirty="0" smtClean="0"/>
              <a:t>explanation</a:t>
            </a:r>
            <a:r>
              <a:rPr lang="en-US" dirty="0"/>
              <a:t>, and justification</a:t>
            </a:r>
          </a:p>
          <a:p>
            <a:r>
              <a:rPr lang="en-US" dirty="0"/>
              <a:t>P</a:t>
            </a:r>
            <a:r>
              <a:rPr lang="en-US" i="1" dirty="0" smtClean="0"/>
              <a:t>roductive </a:t>
            </a:r>
            <a:r>
              <a:rPr lang="en-US" i="1" dirty="0"/>
              <a:t>disposition</a:t>
            </a:r>
            <a:r>
              <a:rPr lang="en-US" dirty="0"/>
              <a:t>—habitual inclination to see mathematics </a:t>
            </a:r>
            <a:r>
              <a:rPr lang="en-US" dirty="0" smtClean="0"/>
              <a:t>as sensible</a:t>
            </a:r>
            <a:r>
              <a:rPr lang="en-US" dirty="0"/>
              <a:t>, useful</a:t>
            </a:r>
            <a:r>
              <a:rPr lang="en-US" dirty="0" smtClean="0"/>
              <a:t>,</a:t>
            </a:r>
            <a:r>
              <a:rPr lang="en-US" dirty="0"/>
              <a:t> and worthwhile, coupled with a belief in diligence and </a:t>
            </a:r>
            <a:r>
              <a:rPr lang="en-US" dirty="0" smtClean="0"/>
              <a:t>one’s own </a:t>
            </a:r>
            <a:r>
              <a:rPr lang="en-US" dirty="0"/>
              <a:t>efficacy</a:t>
            </a:r>
            <a:r>
              <a:rPr lang="en-US" dirty="0" smtClean="0"/>
              <a:t>.</a:t>
            </a:r>
            <a:endParaRPr lang="en-US" dirty="0"/>
          </a:p>
        </p:txBody>
      </p:sp>
      <p:sp>
        <p:nvSpPr>
          <p:cNvPr id="4" name="TextBox 3"/>
          <p:cNvSpPr txBox="1"/>
          <p:nvPr/>
        </p:nvSpPr>
        <p:spPr>
          <a:xfrm>
            <a:off x="996463" y="5638800"/>
            <a:ext cx="7239000" cy="923330"/>
          </a:xfrm>
          <a:prstGeom prst="rect">
            <a:avLst/>
          </a:prstGeom>
          <a:noFill/>
        </p:spPr>
        <p:txBody>
          <a:bodyPr wrap="square" rtlCol="0">
            <a:spAutoFit/>
          </a:bodyPr>
          <a:lstStyle/>
          <a:p>
            <a:pPr marL="457200" indent="-457200"/>
            <a:r>
              <a:rPr lang="en-US" dirty="0" smtClean="0"/>
              <a:t>Kilpatrick, J., Swafford</a:t>
            </a:r>
            <a:r>
              <a:rPr lang="en-US" dirty="0"/>
              <a:t>, </a:t>
            </a:r>
            <a:r>
              <a:rPr lang="en-US" dirty="0" smtClean="0"/>
              <a:t>J., &amp; </a:t>
            </a:r>
            <a:r>
              <a:rPr lang="en-US" dirty="0" err="1" smtClean="0"/>
              <a:t>Findell</a:t>
            </a:r>
            <a:r>
              <a:rPr lang="en-US" dirty="0" smtClean="0"/>
              <a:t>, B. (2001). </a:t>
            </a:r>
            <a:r>
              <a:rPr lang="en-US" i="1" dirty="0" smtClean="0"/>
              <a:t>Adding It Up: Helping Children Learn Mathematics</a:t>
            </a:r>
            <a:r>
              <a:rPr lang="en-US" i="1" dirty="0"/>
              <a:t>. download.nap.edu/</a:t>
            </a:r>
            <a:r>
              <a:rPr lang="en-US" i="1" dirty="0" err="1"/>
              <a:t>catalog.php?record_id</a:t>
            </a:r>
            <a:r>
              <a:rPr lang="en-US" i="1" dirty="0"/>
              <a:t>=9822</a:t>
            </a:r>
          </a:p>
        </p:txBody>
      </p:sp>
    </p:spTree>
    <p:extLst>
      <p:ext uri="{BB962C8B-B14F-4D97-AF65-F5344CB8AC3E}">
        <p14:creationId xmlns:p14="http://schemas.microsoft.com/office/powerpoint/2010/main" val="772329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Gestaltism</a:t>
            </a:r>
            <a:r>
              <a:rPr lang="en-US" dirty="0" smtClean="0"/>
              <a:t>: Origins</a:t>
            </a:r>
            <a:endParaRPr lang="en-US" sz="2400" dirty="0"/>
          </a:p>
        </p:txBody>
      </p:sp>
      <p:sp>
        <p:nvSpPr>
          <p:cNvPr id="4" name="Content Placeholder 2"/>
          <p:cNvSpPr>
            <a:spLocks noGrp="1"/>
          </p:cNvSpPr>
          <p:nvPr>
            <p:ph idx="1"/>
          </p:nvPr>
        </p:nvSpPr>
        <p:spPr>
          <a:xfrm>
            <a:off x="990600" y="2286000"/>
            <a:ext cx="7125112" cy="4051437"/>
          </a:xfrm>
        </p:spPr>
        <p:txBody>
          <a:bodyPr>
            <a:normAutofit/>
          </a:bodyPr>
          <a:lstStyle/>
          <a:p>
            <a:r>
              <a:rPr lang="en-US" sz="2400" dirty="0" smtClean="0"/>
              <a:t>Christian von </a:t>
            </a:r>
            <a:r>
              <a:rPr lang="en-US" sz="2400" dirty="0" err="1" smtClean="0"/>
              <a:t>Ehenfels</a:t>
            </a:r>
            <a:r>
              <a:rPr lang="en-US" sz="2400" dirty="0" smtClean="0"/>
              <a:t> (1859-1932) is credited with founding the theory of </a:t>
            </a:r>
            <a:r>
              <a:rPr lang="en-US" sz="2400" dirty="0" err="1" smtClean="0"/>
              <a:t>gestaltism</a:t>
            </a:r>
            <a:r>
              <a:rPr lang="en-US" sz="2400" dirty="0" smtClean="0"/>
              <a:t> in his work</a:t>
            </a:r>
            <a:r>
              <a:rPr lang="en-US" sz="2400" dirty="0"/>
              <a:t> </a:t>
            </a:r>
            <a:r>
              <a:rPr lang="en-US" sz="2400" i="1" dirty="0" err="1"/>
              <a:t>Über</a:t>
            </a:r>
            <a:r>
              <a:rPr lang="en-US" sz="2400" i="1" dirty="0"/>
              <a:t> </a:t>
            </a:r>
            <a:r>
              <a:rPr lang="en-US" sz="2400" i="1" dirty="0" err="1"/>
              <a:t>Gestaltqualitäten</a:t>
            </a:r>
            <a:r>
              <a:rPr lang="en-US" sz="2400" dirty="0"/>
              <a:t> (</a:t>
            </a:r>
            <a:r>
              <a:rPr lang="en-US" sz="2400" i="1" dirty="0"/>
              <a:t>On the Qualities of Form</a:t>
            </a:r>
            <a:r>
              <a:rPr lang="en-US" sz="2400" dirty="0"/>
              <a:t>, 1890</a:t>
            </a:r>
            <a:r>
              <a:rPr lang="en-US" sz="2400" dirty="0" smtClean="0"/>
              <a:t>)</a:t>
            </a:r>
          </a:p>
          <a:p>
            <a:r>
              <a:rPr lang="en-US" sz="2400" dirty="0" smtClean="0"/>
              <a:t>Other significant contributors:</a:t>
            </a:r>
          </a:p>
          <a:p>
            <a:pPr lvl="1"/>
            <a:r>
              <a:rPr lang="en-US" sz="2400" dirty="0" smtClean="0"/>
              <a:t>Max Wertheimer (1880-1943)</a:t>
            </a:r>
          </a:p>
          <a:p>
            <a:pPr lvl="1"/>
            <a:r>
              <a:rPr lang="en-US" sz="2400" dirty="0" smtClean="0"/>
              <a:t>Graham </a:t>
            </a:r>
            <a:r>
              <a:rPr lang="en-US" sz="2400" dirty="0" err="1" smtClean="0"/>
              <a:t>Wallas</a:t>
            </a:r>
            <a:r>
              <a:rPr lang="en-US" sz="2400" dirty="0" smtClean="0"/>
              <a:t> (1898-1932)</a:t>
            </a:r>
          </a:p>
          <a:p>
            <a:pPr lvl="1"/>
            <a:r>
              <a:rPr lang="en-US" sz="2400" dirty="0"/>
              <a:t>Wolfgang </a:t>
            </a:r>
            <a:r>
              <a:rPr lang="en-US" sz="2400" dirty="0" err="1" smtClean="0"/>
              <a:t>Köhler</a:t>
            </a:r>
            <a:r>
              <a:rPr lang="en-US" sz="2400" dirty="0" smtClean="0"/>
              <a:t> (1887-1967)</a:t>
            </a:r>
          </a:p>
          <a:p>
            <a:pPr lvl="1"/>
            <a:endParaRPr lang="en-US" dirty="0" smtClean="0"/>
          </a:p>
          <a:p>
            <a:endParaRPr lang="en-US" dirty="0"/>
          </a:p>
        </p:txBody>
      </p:sp>
    </p:spTree>
    <p:extLst>
      <p:ext uri="{BB962C8B-B14F-4D97-AF65-F5344CB8AC3E}">
        <p14:creationId xmlns:p14="http://schemas.microsoft.com/office/powerpoint/2010/main" val="131928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Gestaltism</a:t>
            </a:r>
            <a:r>
              <a:rPr lang="en-US" dirty="0" smtClean="0"/>
              <a:t>: Primary Philosophy</a:t>
            </a:r>
            <a:endParaRPr lang="en-US" dirty="0"/>
          </a:p>
        </p:txBody>
      </p:sp>
      <p:sp>
        <p:nvSpPr>
          <p:cNvPr id="3" name="Content Placeholder 2"/>
          <p:cNvSpPr>
            <a:spLocks noGrp="1"/>
          </p:cNvSpPr>
          <p:nvPr>
            <p:ph idx="1"/>
          </p:nvPr>
        </p:nvSpPr>
        <p:spPr/>
        <p:txBody>
          <a:bodyPr/>
          <a:lstStyle/>
          <a:p>
            <a:r>
              <a:rPr lang="en-US" sz="2400" dirty="0" smtClean="0"/>
              <a:t>“Gestalt” means “figure” or “form” in German</a:t>
            </a:r>
          </a:p>
          <a:p>
            <a:r>
              <a:rPr lang="en-US" sz="2400" dirty="0" smtClean="0"/>
              <a:t>Reject </a:t>
            </a:r>
            <a:r>
              <a:rPr lang="en-US" sz="2400" dirty="0"/>
              <a:t>the conception that an object could be satisfactorily studied by breaking it up into </a:t>
            </a:r>
            <a:r>
              <a:rPr lang="en-US" sz="2400" dirty="0" smtClean="0"/>
              <a:t>components</a:t>
            </a:r>
          </a:p>
          <a:p>
            <a:r>
              <a:rPr lang="en-US" sz="2400" dirty="0" smtClean="0"/>
              <a:t>Maintains that objects are “more than the sum of their parts”</a:t>
            </a:r>
          </a:p>
          <a:p>
            <a:r>
              <a:rPr lang="en-US" sz="2400" dirty="0" smtClean="0"/>
              <a:t>Conscious experience must be considered globally</a:t>
            </a:r>
          </a:p>
          <a:p>
            <a:endParaRPr lang="en-US" dirty="0"/>
          </a:p>
        </p:txBody>
      </p:sp>
    </p:spTree>
    <p:extLst>
      <p:ext uri="{BB962C8B-B14F-4D97-AF65-F5344CB8AC3E}">
        <p14:creationId xmlns:p14="http://schemas.microsoft.com/office/powerpoint/2010/main" val="1191771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Gestaltism</a:t>
            </a:r>
            <a:r>
              <a:rPr lang="en-US" dirty="0" smtClean="0"/>
              <a:t>: Perception</a:t>
            </a:r>
            <a:endParaRPr lang="en-US" dirty="0"/>
          </a:p>
        </p:txBody>
      </p:sp>
      <p:sp>
        <p:nvSpPr>
          <p:cNvPr id="3" name="Content Placeholder 2"/>
          <p:cNvSpPr>
            <a:spLocks noGrp="1"/>
          </p:cNvSpPr>
          <p:nvPr>
            <p:ph idx="1"/>
          </p:nvPr>
        </p:nvSpPr>
        <p:spPr/>
        <p:txBody>
          <a:bodyPr/>
          <a:lstStyle/>
          <a:p>
            <a:r>
              <a:rPr lang="en-US" sz="2400" dirty="0" smtClean="0"/>
              <a:t>Perceiving objects typically does not take place by recognizing individual features of the object (such as the feet, nose and ears of a dog), but </a:t>
            </a:r>
            <a:r>
              <a:rPr lang="en-US" sz="2400" dirty="0" err="1" smtClean="0"/>
              <a:t>wholistically</a:t>
            </a:r>
            <a:endParaRPr lang="en-US" sz="2400" dirty="0" smtClean="0"/>
          </a:p>
          <a:p>
            <a:r>
              <a:rPr lang="en-US" sz="2400" dirty="0" smtClean="0"/>
              <a:t>Reification: the constructive aspect of perception</a:t>
            </a:r>
          </a:p>
          <a:p>
            <a:pPr marL="0" indent="0">
              <a:buNone/>
            </a:pPr>
            <a:endParaRPr lang="en-US" dirty="0"/>
          </a:p>
        </p:txBody>
      </p:sp>
    </p:spTree>
    <p:extLst>
      <p:ext uri="{BB962C8B-B14F-4D97-AF65-F5344CB8AC3E}">
        <p14:creationId xmlns:p14="http://schemas.microsoft.com/office/powerpoint/2010/main" val="3919782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lexbinetti.files.wordpress.com/2009/03/gestalt1.gif?w=189&amp;h=1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914400"/>
            <a:ext cx="4419600" cy="3975304"/>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a:spLocks noGrp="1"/>
          </p:cNvSpPr>
          <p:nvPr>
            <p:ph idx="1"/>
          </p:nvPr>
        </p:nvSpPr>
        <p:spPr>
          <a:xfrm>
            <a:off x="914400" y="4889704"/>
            <a:ext cx="7125112" cy="1972598"/>
          </a:xfrm>
        </p:spPr>
        <p:txBody>
          <a:bodyPr/>
          <a:lstStyle/>
          <a:p>
            <a:pPr marL="0" indent="0">
              <a:buNone/>
            </a:pPr>
            <a:r>
              <a:rPr lang="en-US" dirty="0" smtClean="0"/>
              <a:t>Reification: the constructive aspect of perception</a:t>
            </a:r>
          </a:p>
          <a:p>
            <a:pPr marL="0" indent="0">
              <a:buNone/>
            </a:pPr>
            <a:endParaRPr lang="en-US" dirty="0"/>
          </a:p>
        </p:txBody>
      </p:sp>
    </p:spTree>
    <p:extLst>
      <p:ext uri="{BB962C8B-B14F-4D97-AF65-F5344CB8AC3E}">
        <p14:creationId xmlns:p14="http://schemas.microsoft.com/office/powerpoint/2010/main" val="3550148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914400" y="4889704"/>
            <a:ext cx="7125112" cy="1972598"/>
          </a:xfrm>
        </p:spPr>
        <p:txBody>
          <a:bodyPr/>
          <a:lstStyle/>
          <a:p>
            <a:pPr marL="0" indent="0">
              <a:buNone/>
            </a:pPr>
            <a:r>
              <a:rPr lang="en-US" dirty="0" smtClean="0"/>
              <a:t>Reification: the constructive aspect of perception</a:t>
            </a:r>
          </a:p>
          <a:p>
            <a:pPr marL="0" indent="0">
              <a:buNone/>
            </a:pP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0514" y="533400"/>
            <a:ext cx="4668886" cy="4549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5229974"/>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556</TotalTime>
  <Words>1025</Words>
  <Application>Microsoft Office PowerPoint</Application>
  <PresentationFormat>On-screen Show (4:3)</PresentationFormat>
  <Paragraphs>133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Summer</vt:lpstr>
      <vt:lpstr>PowerPoint Presentation</vt:lpstr>
      <vt:lpstr>Class Outline Gestaltism, Transfer and Realistic Education</vt:lpstr>
      <vt:lpstr>Notes from Exit Cards</vt:lpstr>
      <vt:lpstr>Strands of Mathematical Proficiency</vt:lpstr>
      <vt:lpstr>Gestaltism: Origins</vt:lpstr>
      <vt:lpstr>Gestaltism: Primary Philosophy</vt:lpstr>
      <vt:lpstr>Gestaltism: Perception</vt:lpstr>
      <vt:lpstr>PowerPoint Presentation</vt:lpstr>
      <vt:lpstr>PowerPoint Presentation</vt:lpstr>
      <vt:lpstr>PowerPoint Presentation</vt:lpstr>
      <vt:lpstr>Gestaltism: Applications to Learning</vt:lpstr>
      <vt:lpstr>More Resources</vt:lpstr>
      <vt:lpstr>Transfer</vt:lpstr>
      <vt:lpstr>Small Group Questions</vt:lpstr>
      <vt:lpstr>PowerPoint Presentation</vt:lpstr>
      <vt:lpstr>Progressivism</vt:lpstr>
      <vt:lpstr>Progressivism Principles (1919)</vt:lpstr>
      <vt:lpstr>Progressivism</vt:lpstr>
      <vt:lpstr>Modern Progressive Teaching Theories</vt:lpstr>
      <vt:lpstr>Modern Progressive Teaching Theories</vt:lpstr>
      <vt:lpstr>Modern Progressive Teaching Theories</vt:lpstr>
      <vt:lpstr>Volleyball Problem</vt:lpstr>
      <vt:lpstr>PowerPoint Presentation</vt:lpstr>
      <vt:lpstr>Homework: Snapshot Draft 2 </vt:lpstr>
      <vt:lpstr>Theory Recap</vt:lpstr>
      <vt:lpstr>Reading</vt:lpstr>
      <vt:lpstr>Exit Card Reflections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dc:creator>
  <cp:lastModifiedBy>Carolyn</cp:lastModifiedBy>
  <cp:revision>24</cp:revision>
  <dcterms:created xsi:type="dcterms:W3CDTF">2011-07-24T20:20:48Z</dcterms:created>
  <dcterms:modified xsi:type="dcterms:W3CDTF">2011-07-28T18:03:45Z</dcterms:modified>
</cp:coreProperties>
</file>